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Lst>
  <p:sldSz cy="10058400" cx="7772400"/>
  <p:notesSz cx="6858000" cy="9144000"/>
  <p:embeddedFontLst>
    <p:embeddedFont>
      <p:font typeface="Halant"/>
      <p:regular r:id="rId12"/>
      <p:bold r:id="rId13"/>
    </p:embeddedFont>
    <p:embeddedFont>
      <p:font typeface="Plus Jakarta Sans"/>
      <p:regular r:id="rId14"/>
      <p:bold r:id="rId15"/>
      <p:italic r:id="rId16"/>
      <p:boldItalic r:id="rId17"/>
    </p:embeddedFont>
    <p:embeddedFont>
      <p:font typeface="Inter"/>
      <p:regular r:id="rId18"/>
      <p:bold r:id="rId19"/>
      <p:italic r:id="rId20"/>
      <p:boldItalic r:id="rId21"/>
    </p:embeddedFont>
    <p:embeddedFont>
      <p:font typeface="Plus Jakarta Sans Medium"/>
      <p:regular r:id="rId22"/>
      <p:bold r:id="rId23"/>
      <p:italic r:id="rId24"/>
      <p:boldItalic r:id="rId25"/>
    </p:embeddedFont>
    <p:embeddedFont>
      <p:font typeface="Work Sans"/>
      <p:regular r:id="rId26"/>
      <p:bold r:id="rId27"/>
      <p:italic r:id="rId28"/>
      <p:boldItalic r:id="rId2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688C564E-75CA-49D2-8AC7-C3E57D9D3EC3}">
  <a:tblStyle styleId="{688C564E-75CA-49D2-8AC7-C3E57D9D3EC3}"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E9937173-EB7E-42AE-9C86-376A29B7F825}"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italic.fntdata"/><Relationship Id="rId22" Type="http://schemas.openxmlformats.org/officeDocument/2006/relationships/font" Target="fonts/PlusJakartaSansMedium-regular.fntdata"/><Relationship Id="rId21" Type="http://schemas.openxmlformats.org/officeDocument/2006/relationships/font" Target="fonts/Inter-boldItalic.fntdata"/><Relationship Id="rId24" Type="http://schemas.openxmlformats.org/officeDocument/2006/relationships/font" Target="fonts/PlusJakartaSansMedium-italic.fntdata"/><Relationship Id="rId23" Type="http://schemas.openxmlformats.org/officeDocument/2006/relationships/font" Target="fonts/PlusJakartaSansMedium-bold.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font" Target="fonts/WorkSans-regular.fntdata"/><Relationship Id="rId25" Type="http://schemas.openxmlformats.org/officeDocument/2006/relationships/font" Target="fonts/PlusJakartaSansMedium-boldItalic.fntdata"/><Relationship Id="rId28" Type="http://schemas.openxmlformats.org/officeDocument/2006/relationships/font" Target="fonts/WorkSans-italic.fntdata"/><Relationship Id="rId27" Type="http://schemas.openxmlformats.org/officeDocument/2006/relationships/font" Target="fonts/WorkSans-bold.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font" Target="fonts/WorkSans-boldItalic.fntdata"/><Relationship Id="rId7" Type="http://schemas.openxmlformats.org/officeDocument/2006/relationships/slide" Target="slides/slide1.xml"/><Relationship Id="rId8" Type="http://schemas.openxmlformats.org/officeDocument/2006/relationships/slide" Target="slides/slide2.xml"/><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font" Target="fonts/Halant-bold.fntdata"/><Relationship Id="rId12" Type="http://schemas.openxmlformats.org/officeDocument/2006/relationships/font" Target="fonts/Halant-regular.fntdata"/><Relationship Id="rId15" Type="http://schemas.openxmlformats.org/officeDocument/2006/relationships/font" Target="fonts/PlusJakartaSans-bold.fntdata"/><Relationship Id="rId14" Type="http://schemas.openxmlformats.org/officeDocument/2006/relationships/font" Target="fonts/PlusJakartaSans-regular.fntdata"/><Relationship Id="rId17" Type="http://schemas.openxmlformats.org/officeDocument/2006/relationships/font" Target="fonts/PlusJakartaSans-boldItalic.fntdata"/><Relationship Id="rId16" Type="http://schemas.openxmlformats.org/officeDocument/2006/relationships/font" Target="fonts/PlusJakartaSans-italic.fntdata"/><Relationship Id="rId19" Type="http://schemas.openxmlformats.org/officeDocument/2006/relationships/font" Target="fonts/Inter-bold.fntdata"/><Relationship Id="rId18" Type="http://schemas.openxmlformats.org/officeDocument/2006/relationships/font" Target="fonts/Inter-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4a9f6f9a17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4a9f6f9a1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g239de1b9a4a_0_12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g239de1b9a4a_0_1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 name="Shape 71"/>
        <p:cNvGrpSpPr/>
        <p:nvPr/>
      </p:nvGrpSpPr>
      <p:grpSpPr>
        <a:xfrm>
          <a:off x="0" y="0"/>
          <a:ext cx="0" cy="0"/>
          <a:chOff x="0" y="0"/>
          <a:chExt cx="0" cy="0"/>
        </a:xfrm>
      </p:grpSpPr>
      <p:sp>
        <p:nvSpPr>
          <p:cNvPr id="72" name="Google Shape;72;g239de1b9a4a_0_17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3" name="Google Shape;73;g239de1b9a4a_0_1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 name="Shape 81"/>
        <p:cNvGrpSpPr/>
        <p:nvPr/>
      </p:nvGrpSpPr>
      <p:grpSpPr>
        <a:xfrm>
          <a:off x="0" y="0"/>
          <a:ext cx="0" cy="0"/>
          <a:chOff x="0" y="0"/>
          <a:chExt cx="0" cy="0"/>
        </a:xfrm>
      </p:grpSpPr>
      <p:sp>
        <p:nvSpPr>
          <p:cNvPr id="82" name="Google Shape;82;g8c378fd0b8_0_17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3" name="Google Shape;83;g8c378fd0b8_0_1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g8c378fd0b8_0_18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3" name="Google Shape;93;g8c378fd0b8_0_1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5" name="Google Shape;55;p13"/>
          <p:cNvSpPr txBox="1"/>
          <p:nvPr/>
        </p:nvSpPr>
        <p:spPr>
          <a:xfrm>
            <a:off x="2820988" y="2628363"/>
            <a:ext cx="4492500" cy="14634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100"/>
              <a:buFont typeface="Arial"/>
              <a:buNone/>
            </a:pPr>
            <a:r>
              <a:rPr b="1" lang="en" sz="1500">
                <a:solidFill>
                  <a:schemeClr val="dk1"/>
                </a:solidFill>
                <a:latin typeface="Plus Jakarta Sans"/>
                <a:ea typeface="Plus Jakarta Sans"/>
                <a:cs typeface="Plus Jakarta Sans"/>
                <a:sym typeface="Plus Jakarta Sans"/>
              </a:rPr>
              <a:t>Thinking historically means analyzing historical documents in order to make evidence-based claims about the past.</a:t>
            </a:r>
            <a:endParaRPr b="1" sz="1500">
              <a:solidFill>
                <a:schemeClr val="dk1"/>
              </a:solidFill>
              <a:latin typeface="Plus Jakarta Sans"/>
              <a:ea typeface="Plus Jakarta Sans"/>
              <a:cs typeface="Plus Jakarta Sans"/>
              <a:sym typeface="Plus Jakarta Sans"/>
            </a:endParaRPr>
          </a:p>
        </p:txBody>
      </p:sp>
      <p:sp>
        <p:nvSpPr>
          <p:cNvPr id="56" name="Google Shape;56;p13"/>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Formative Assessment:</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Evaluating Evidence</a:t>
            </a:r>
            <a:endParaRPr sz="1500">
              <a:solidFill>
                <a:srgbClr val="000000"/>
              </a:solidFill>
              <a:latin typeface="Plus Jakarta Sans Medium"/>
              <a:ea typeface="Plus Jakarta Sans Medium"/>
              <a:cs typeface="Plus Jakarta Sans Medium"/>
              <a:sym typeface="Plus Jakarta Sans Medium"/>
            </a:endParaRPr>
          </a:p>
        </p:txBody>
      </p:sp>
      <p:pic>
        <p:nvPicPr>
          <p:cNvPr id="57" name="Google Shape;57;p13"/>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58" name="Google Shape;58;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9" name="Google Shape;59;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60" name="Google Shape;60;p13"/>
          <p:cNvSpPr txBox="1"/>
          <p:nvPr/>
        </p:nvSpPr>
        <p:spPr>
          <a:xfrm>
            <a:off x="536450" y="5069538"/>
            <a:ext cx="6699600" cy="1804800"/>
          </a:xfrm>
          <a:prstGeom prst="rect">
            <a:avLst/>
          </a:prstGeom>
          <a:noFill/>
          <a:ln>
            <a:noFill/>
          </a:ln>
        </p:spPr>
        <p:txBody>
          <a:bodyPr anchorCtr="0" anchor="ctr" bIns="116050" lIns="116050" spcFirstLastPara="1" rIns="116050" wrap="square" tIns="116050">
            <a:noAutofit/>
          </a:bodyPr>
          <a:lstStyle/>
          <a:p>
            <a:pPr indent="0" lvl="0" marL="0" rtl="0" algn="l">
              <a:spcBef>
                <a:spcPts val="0"/>
              </a:spcBef>
              <a:spcAft>
                <a:spcPts val="0"/>
              </a:spcAft>
              <a:buNone/>
            </a:pPr>
            <a:r>
              <a:rPr b="1" lang="en" sz="1500">
                <a:solidFill>
                  <a:schemeClr val="dk1"/>
                </a:solidFill>
                <a:latin typeface="Inter"/>
                <a:ea typeface="Inter"/>
                <a:cs typeface="Inter"/>
                <a:sym typeface="Inter"/>
              </a:rPr>
              <a:t>Directions</a:t>
            </a:r>
            <a:r>
              <a:rPr lang="en" sz="1500">
                <a:solidFill>
                  <a:schemeClr val="dk1"/>
                </a:solidFill>
                <a:latin typeface="Inter"/>
                <a:ea typeface="Inter"/>
                <a:cs typeface="Inter"/>
                <a:sym typeface="Inter"/>
              </a:rPr>
              <a:t>:</a:t>
            </a:r>
            <a:r>
              <a:rPr lang="en" sz="1500">
                <a:solidFill>
                  <a:schemeClr val="dk1"/>
                </a:solidFill>
                <a:latin typeface="Inter"/>
                <a:ea typeface="Inter"/>
                <a:cs typeface="Inter"/>
                <a:sym typeface="Inter"/>
              </a:rPr>
              <a:t> </a:t>
            </a:r>
            <a:r>
              <a:rPr lang="en" sz="1500">
                <a:solidFill>
                  <a:schemeClr val="dk1"/>
                </a:solidFill>
                <a:latin typeface="Inter"/>
                <a:ea typeface="Inter"/>
                <a:cs typeface="Inter"/>
                <a:sym typeface="Inter"/>
              </a:rPr>
              <a:t>Read the following secondary source and then answer the questions on evaluating evidence that follow. The multiple choice questions for this formative assessment are Weighted Multiple Choice (WMC) Questions. This means that there is only one </a:t>
            </a:r>
            <a:r>
              <a:rPr i="1" lang="en" sz="1500">
                <a:solidFill>
                  <a:schemeClr val="dk1"/>
                </a:solidFill>
                <a:latin typeface="Inter"/>
                <a:ea typeface="Inter"/>
                <a:cs typeface="Inter"/>
                <a:sym typeface="Inter"/>
              </a:rPr>
              <a:t>incorrect</a:t>
            </a:r>
            <a:r>
              <a:rPr lang="en" sz="1500">
                <a:solidFill>
                  <a:schemeClr val="dk1"/>
                </a:solidFill>
                <a:latin typeface="Inter"/>
                <a:ea typeface="Inter"/>
                <a:cs typeface="Inter"/>
                <a:sym typeface="Inter"/>
              </a:rPr>
              <a:t> answer, but the other 3 choices are weighted. The </a:t>
            </a:r>
            <a:r>
              <a:rPr i="1" lang="en" sz="1500">
                <a:solidFill>
                  <a:schemeClr val="dk1"/>
                </a:solidFill>
                <a:latin typeface="Inter"/>
                <a:ea typeface="Inter"/>
                <a:cs typeface="Inter"/>
                <a:sym typeface="Inter"/>
              </a:rPr>
              <a:t>best</a:t>
            </a:r>
            <a:r>
              <a:rPr lang="en" sz="1500">
                <a:solidFill>
                  <a:schemeClr val="dk1"/>
                </a:solidFill>
                <a:latin typeface="Inter"/>
                <a:ea typeface="Inter"/>
                <a:cs typeface="Inter"/>
                <a:sym typeface="Inter"/>
              </a:rPr>
              <a:t> answer is 3</a:t>
            </a:r>
            <a:r>
              <a:rPr i="1" lang="en" sz="1500">
                <a:solidFill>
                  <a:schemeClr val="dk1"/>
                </a:solidFill>
                <a:latin typeface="Inter"/>
                <a:ea typeface="Inter"/>
                <a:cs typeface="Inter"/>
                <a:sym typeface="Inter"/>
              </a:rPr>
              <a:t> </a:t>
            </a:r>
            <a:r>
              <a:rPr lang="en" sz="1500">
                <a:solidFill>
                  <a:schemeClr val="dk1"/>
                </a:solidFill>
                <a:latin typeface="Inter"/>
                <a:ea typeface="Inter"/>
                <a:cs typeface="Inter"/>
                <a:sym typeface="Inter"/>
              </a:rPr>
              <a:t>points, the </a:t>
            </a:r>
            <a:r>
              <a:rPr i="1" lang="en" sz="1500">
                <a:solidFill>
                  <a:schemeClr val="dk1"/>
                </a:solidFill>
                <a:latin typeface="Inter"/>
                <a:ea typeface="Inter"/>
                <a:cs typeface="Inter"/>
                <a:sym typeface="Inter"/>
              </a:rPr>
              <a:t>second-best</a:t>
            </a:r>
            <a:r>
              <a:rPr lang="en" sz="1500">
                <a:solidFill>
                  <a:schemeClr val="dk1"/>
                </a:solidFill>
                <a:latin typeface="Inter"/>
                <a:ea typeface="Inter"/>
                <a:cs typeface="Inter"/>
                <a:sym typeface="Inter"/>
              </a:rPr>
              <a:t> answer is 2 points, and the </a:t>
            </a:r>
            <a:r>
              <a:rPr i="1" lang="en" sz="1500">
                <a:solidFill>
                  <a:schemeClr val="dk1"/>
                </a:solidFill>
                <a:latin typeface="Inter"/>
                <a:ea typeface="Inter"/>
                <a:cs typeface="Inter"/>
                <a:sym typeface="Inter"/>
              </a:rPr>
              <a:t>third-best</a:t>
            </a:r>
            <a:r>
              <a:rPr lang="en" sz="1500">
                <a:solidFill>
                  <a:schemeClr val="dk1"/>
                </a:solidFill>
                <a:latin typeface="Inter"/>
                <a:ea typeface="Inter"/>
                <a:cs typeface="Inter"/>
                <a:sym typeface="Inter"/>
              </a:rPr>
              <a:t> answer is 1 point. The </a:t>
            </a:r>
            <a:r>
              <a:rPr i="1" lang="en" sz="1500">
                <a:solidFill>
                  <a:schemeClr val="dk1"/>
                </a:solidFill>
                <a:latin typeface="Inter"/>
                <a:ea typeface="Inter"/>
                <a:cs typeface="Inter"/>
                <a:sym typeface="Inter"/>
              </a:rPr>
              <a:t>incorrect</a:t>
            </a:r>
            <a:r>
              <a:rPr lang="en" sz="1500">
                <a:solidFill>
                  <a:schemeClr val="dk1"/>
                </a:solidFill>
                <a:latin typeface="Inter"/>
                <a:ea typeface="Inter"/>
                <a:cs typeface="Inter"/>
                <a:sym typeface="Inter"/>
              </a:rPr>
              <a:t> answer is 0 points.</a:t>
            </a:r>
            <a:endParaRPr sz="1500">
              <a:solidFill>
                <a:schemeClr val="dk1"/>
              </a:solidFill>
              <a:latin typeface="Inter"/>
              <a:ea typeface="Inter"/>
              <a:cs typeface="Inter"/>
              <a:sym typeface="Inter"/>
            </a:endParaRPr>
          </a:p>
        </p:txBody>
      </p:sp>
      <p:pic>
        <p:nvPicPr>
          <p:cNvPr id="61" name="Google Shape;61;p13"/>
          <p:cNvPicPr preferRelativeResize="0"/>
          <p:nvPr/>
        </p:nvPicPr>
        <p:blipFill>
          <a:blip r:embed="rId5">
            <a:alphaModFix/>
          </a:blip>
          <a:stretch>
            <a:fillRect/>
          </a:stretch>
        </p:blipFill>
        <p:spPr>
          <a:xfrm>
            <a:off x="458912" y="2382112"/>
            <a:ext cx="1955925" cy="195592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5" name="Shape 65"/>
        <p:cNvGrpSpPr/>
        <p:nvPr/>
      </p:nvGrpSpPr>
      <p:grpSpPr>
        <a:xfrm>
          <a:off x="0" y="0"/>
          <a:ext cx="0" cy="0"/>
          <a:chOff x="0" y="0"/>
          <a:chExt cx="0" cy="0"/>
        </a:xfrm>
      </p:grpSpPr>
      <p:sp>
        <p:nvSpPr>
          <p:cNvPr id="66" name="Google Shape;66;p14"/>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Evaluating Evidence</a:t>
            </a:r>
            <a:endParaRPr sz="1900">
              <a:latin typeface="Halant"/>
              <a:ea typeface="Halant"/>
              <a:cs typeface="Halant"/>
              <a:sym typeface="Halant"/>
            </a:endParaRPr>
          </a:p>
        </p:txBody>
      </p:sp>
      <p:pic>
        <p:nvPicPr>
          <p:cNvPr id="67" name="Google Shape;67;p14"/>
          <p:cNvPicPr preferRelativeResize="0"/>
          <p:nvPr/>
        </p:nvPicPr>
        <p:blipFill>
          <a:blip r:embed="rId3">
            <a:alphaModFix/>
          </a:blip>
          <a:stretch>
            <a:fillRect/>
          </a:stretch>
        </p:blipFill>
        <p:spPr>
          <a:xfrm>
            <a:off x="381544" y="9500671"/>
            <a:ext cx="431174" cy="431174"/>
          </a:xfrm>
          <a:prstGeom prst="rect">
            <a:avLst/>
          </a:prstGeom>
          <a:noFill/>
          <a:ln>
            <a:noFill/>
          </a:ln>
        </p:spPr>
      </p:pic>
      <p:sp>
        <p:nvSpPr>
          <p:cNvPr id="68" name="Google Shape;68;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9" name="Google Shape;69;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70" name="Google Shape;70;p14"/>
          <p:cNvGraphicFramePr/>
          <p:nvPr/>
        </p:nvGraphicFramePr>
        <p:xfrm>
          <a:off x="433650" y="852150"/>
          <a:ext cx="3000000" cy="3000000"/>
        </p:xfrm>
        <a:graphic>
          <a:graphicData uri="http://schemas.openxmlformats.org/drawingml/2006/table">
            <a:tbl>
              <a:tblPr>
                <a:noFill/>
                <a:tableStyleId>{688C564E-75CA-49D2-8AC7-C3E57D9D3EC3}</a:tableStyleId>
              </a:tblPr>
              <a:tblGrid>
                <a:gridCol w="6934200"/>
              </a:tblGrid>
              <a:tr h="265475">
                <a:tc>
                  <a:txBody>
                    <a:bodyPr/>
                    <a:lstStyle/>
                    <a:p>
                      <a:pPr indent="0" lvl="0" marL="0" rtl="0" algn="l">
                        <a:spcBef>
                          <a:spcPts val="0"/>
                        </a:spcBef>
                        <a:spcAft>
                          <a:spcPts val="0"/>
                        </a:spcAft>
                        <a:buNone/>
                      </a:pPr>
                      <a:r>
                        <a:rPr lang="en" sz="1500">
                          <a:latin typeface="Inter"/>
                          <a:ea typeface="Inter"/>
                          <a:cs typeface="Inter"/>
                          <a:sym typeface="Inter"/>
                        </a:rPr>
                        <a:t>Source: Hernan Cortes, “Second Letter to Spanish Emperor Charles V,” October 30, 1520.</a:t>
                      </a:r>
                      <a:endParaRPr sz="1500">
                        <a:latin typeface="Inter"/>
                        <a:ea typeface="Inter"/>
                        <a:cs typeface="Inter"/>
                        <a:sym typeface="Inter"/>
                      </a:endParaRPr>
                    </a:p>
                    <a:p>
                      <a:pPr indent="0" lvl="0" marL="0" rtl="0" algn="l">
                        <a:spcBef>
                          <a:spcPts val="0"/>
                        </a:spcBef>
                        <a:spcAft>
                          <a:spcPts val="0"/>
                        </a:spcAft>
                        <a:buNone/>
                      </a:pPr>
                      <a:r>
                        <a:rPr lang="en" sz="1500">
                          <a:latin typeface="Inter"/>
                          <a:ea typeface="Inter"/>
                          <a:cs typeface="Inter"/>
                          <a:sym typeface="Inter"/>
                        </a:rPr>
                        <a:t>Translated by Francis Augustus MacNutt, 1908.</a:t>
                      </a:r>
                      <a:endParaRPr sz="1500">
                        <a:latin typeface="Inter"/>
                        <a:ea typeface="Inter"/>
                        <a:cs typeface="Inter"/>
                        <a:sym typeface="Inter"/>
                      </a:endParaRPr>
                    </a:p>
                  </a:txBody>
                  <a:tcPr marT="63500" marB="63500" marR="63500" marL="63500">
                    <a:lnL cap="flat" cmpd="sng" w="12700">
                      <a:solidFill>
                        <a:srgbClr val="222F5F"/>
                      </a:solidFill>
                      <a:prstDash val="solid"/>
                      <a:round/>
                      <a:headEnd len="sm" w="sm" type="none"/>
                      <a:tailEnd len="sm" w="sm" type="none"/>
                    </a:lnL>
                    <a:lnR cap="flat" cmpd="sng" w="12700">
                      <a:solidFill>
                        <a:srgbClr val="222F5F"/>
                      </a:solidFill>
                      <a:prstDash val="solid"/>
                      <a:round/>
                      <a:headEnd len="sm" w="sm" type="none"/>
                      <a:tailEnd len="sm" w="sm" type="none"/>
                    </a:lnR>
                    <a:lnT cap="flat" cmpd="sng" w="12700">
                      <a:solidFill>
                        <a:srgbClr val="222F5F"/>
                      </a:solidFill>
                      <a:prstDash val="solid"/>
                      <a:round/>
                      <a:headEnd len="sm" w="sm" type="none"/>
                      <a:tailEnd len="sm" w="sm" type="none"/>
                    </a:lnT>
                    <a:lnB cap="flat" cmpd="sng" w="12700">
                      <a:solidFill>
                        <a:srgbClr val="222F5F"/>
                      </a:solidFill>
                      <a:prstDash val="solid"/>
                      <a:round/>
                      <a:headEnd len="sm" w="sm" type="none"/>
                      <a:tailEnd len="sm" w="sm" type="none"/>
                    </a:lnB>
                    <a:solidFill>
                      <a:srgbClr val="FFFFFF"/>
                    </a:solidFill>
                  </a:tcPr>
                </a:tc>
              </a:tr>
              <a:tr h="3071725">
                <a:tc>
                  <a:txBody>
                    <a:bodyPr/>
                    <a:lstStyle/>
                    <a:p>
                      <a:pPr indent="0" lvl="0" marL="0" rtl="0" algn="l">
                        <a:spcBef>
                          <a:spcPts val="0"/>
                        </a:spcBef>
                        <a:spcAft>
                          <a:spcPts val="0"/>
                        </a:spcAft>
                        <a:buNone/>
                      </a:pPr>
                      <a:r>
                        <a:t/>
                      </a:r>
                      <a:endParaRPr sz="1500">
                        <a:latin typeface="Inter"/>
                        <a:ea typeface="Inter"/>
                        <a:cs typeface="Inter"/>
                        <a:sym typeface="Inter"/>
                      </a:endParaRPr>
                    </a:p>
                    <a:p>
                      <a:pPr indent="0" lvl="0" marL="0" rtl="0" algn="l">
                        <a:spcBef>
                          <a:spcPts val="0"/>
                        </a:spcBef>
                        <a:spcAft>
                          <a:spcPts val="0"/>
                        </a:spcAft>
                        <a:buNone/>
                      </a:pPr>
                      <a:r>
                        <a:rPr lang="en" sz="1500">
                          <a:latin typeface="Inter"/>
                          <a:ea typeface="Inter"/>
                          <a:cs typeface="Inter"/>
                          <a:sym typeface="Inter"/>
                        </a:rPr>
                        <a:t>It is believed that [the Aztecs] must have some system of justice for punishing the wicked, because one of the natives of this province stole some gold from a Spaniard, and I told this to that Magiscatzin, the greatest lord among them. After making their investigation, they pursued him to a city which is near there, called Churultecal, whence they brought him prisoner, and delivered him to me with the gold, telling me that I might chastise him. I thanked them for the diligence they took in this, but told them that, inasmuch as I was in their country, they might chastise him according to their custom, and that I did not wish to meddle with the punishment of their people while I was in their country. </a:t>
                      </a:r>
                      <a:endParaRPr sz="1500">
                        <a:latin typeface="Inter"/>
                        <a:ea typeface="Inter"/>
                        <a:cs typeface="Inter"/>
                        <a:sym typeface="Inter"/>
                      </a:endParaRPr>
                    </a:p>
                    <a:p>
                      <a:pPr indent="0" lvl="0" marL="0" rtl="0" algn="l">
                        <a:spcBef>
                          <a:spcPts val="0"/>
                        </a:spcBef>
                        <a:spcAft>
                          <a:spcPts val="0"/>
                        </a:spcAft>
                        <a:buNone/>
                      </a:pPr>
                      <a:r>
                        <a:t/>
                      </a:r>
                      <a:endParaRPr sz="1500">
                        <a:latin typeface="Inter"/>
                        <a:ea typeface="Inter"/>
                        <a:cs typeface="Inter"/>
                        <a:sym typeface="Inter"/>
                      </a:endParaRPr>
                    </a:p>
                    <a:p>
                      <a:pPr indent="0" lvl="0" marL="0" rtl="0" algn="l">
                        <a:spcBef>
                          <a:spcPts val="0"/>
                        </a:spcBef>
                        <a:spcAft>
                          <a:spcPts val="0"/>
                        </a:spcAft>
                        <a:buNone/>
                      </a:pPr>
                      <a:r>
                        <a:rPr lang="en" sz="1500">
                          <a:latin typeface="Inter"/>
                          <a:ea typeface="Inter"/>
                          <a:cs typeface="Inter"/>
                          <a:sym typeface="Inter"/>
                        </a:rPr>
                        <a:t>They thanked me for this, and took him with a public crier, who proclaimed his offence, leading him through the great market place, where they put him at the foot of a sort of theatre, and with a loud voice again published his offence. And all having seen him, they beat him on the head with sticks until they killed him. We have seen many others in the prisons, who, it is said, were confined there for thefts, and other offences they had committed.</a:t>
                      </a:r>
                      <a:endParaRPr sz="1500">
                        <a:latin typeface="Inter"/>
                        <a:ea typeface="Inter"/>
                        <a:cs typeface="Inter"/>
                        <a:sym typeface="Inter"/>
                      </a:endParaRPr>
                    </a:p>
                  </a:txBody>
                  <a:tcPr marT="91450" marB="91450"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222F5F"/>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4" name="Shape 74"/>
        <p:cNvGrpSpPr/>
        <p:nvPr/>
      </p:nvGrpSpPr>
      <p:grpSpPr>
        <a:xfrm>
          <a:off x="0" y="0"/>
          <a:ext cx="0" cy="0"/>
          <a:chOff x="0" y="0"/>
          <a:chExt cx="0" cy="0"/>
        </a:xfrm>
      </p:grpSpPr>
      <p:sp>
        <p:nvSpPr>
          <p:cNvPr id="75" name="Google Shape;75;p15"/>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a:t>
            </a:r>
            <a:r>
              <a:rPr lang="en" sz="1900">
                <a:latin typeface="Halant"/>
                <a:ea typeface="Halant"/>
                <a:cs typeface="Halant"/>
                <a:sym typeface="Halant"/>
              </a:rPr>
              <a:t>Evaluating Evidence</a:t>
            </a:r>
            <a:endParaRPr sz="1900">
              <a:latin typeface="Halant"/>
              <a:ea typeface="Halant"/>
              <a:cs typeface="Halant"/>
              <a:sym typeface="Halant"/>
            </a:endParaRPr>
          </a:p>
        </p:txBody>
      </p:sp>
      <p:pic>
        <p:nvPicPr>
          <p:cNvPr id="76" name="Google Shape;76;p1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77" name="Google Shape;77;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8" name="Google Shape;78;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79" name="Google Shape;79;p15"/>
          <p:cNvSpPr txBox="1"/>
          <p:nvPr/>
        </p:nvSpPr>
        <p:spPr>
          <a:xfrm>
            <a:off x="475400" y="5755500"/>
            <a:ext cx="6903600" cy="3374700"/>
          </a:xfrm>
          <a:prstGeom prst="rect">
            <a:avLst/>
          </a:prstGeom>
          <a:noFill/>
          <a:ln cap="flat" cmpd="sng" w="28575">
            <a:solidFill>
              <a:srgbClr val="9E9E9E"/>
            </a:solidFill>
            <a:prstDash val="solid"/>
            <a:round/>
            <a:headEnd len="sm" w="sm" type="none"/>
            <a:tailEnd len="sm" w="sm" type="none"/>
          </a:ln>
        </p:spPr>
        <p:txBody>
          <a:bodyPr anchorCtr="0" anchor="t" bIns="116050" lIns="116050" spcFirstLastPara="1" rIns="116050" wrap="square" tIns="116050">
            <a:noAutofit/>
          </a:bodyPr>
          <a:lstStyle/>
          <a:p>
            <a:pPr indent="0" lvl="0" marL="0" rtl="0" algn="l">
              <a:spcBef>
                <a:spcPts val="0"/>
              </a:spcBef>
              <a:spcAft>
                <a:spcPts val="0"/>
              </a:spcAft>
              <a:buClr>
                <a:schemeClr val="dk1"/>
              </a:buClr>
              <a:buSzPts val="1200"/>
              <a:buFont typeface="Arial"/>
              <a:buNone/>
            </a:pPr>
            <a:r>
              <a:rPr lang="en" sz="1500">
                <a:solidFill>
                  <a:schemeClr val="dk1"/>
                </a:solidFill>
                <a:latin typeface="Inter"/>
                <a:ea typeface="Inter"/>
                <a:cs typeface="Inter"/>
                <a:sym typeface="Inter"/>
              </a:rPr>
              <a:t>  2.   </a:t>
            </a:r>
            <a:r>
              <a:rPr lang="en" sz="1500">
                <a:solidFill>
                  <a:schemeClr val="dk1"/>
                </a:solidFill>
                <a:latin typeface="Inter"/>
                <a:ea typeface="Inter"/>
                <a:cs typeface="Inter"/>
                <a:sym typeface="Inter"/>
              </a:rPr>
              <a:t>Justify your choice in the space below.</a:t>
            </a:r>
            <a:endParaRPr sz="1500">
              <a:solidFill>
                <a:schemeClr val="dk1"/>
              </a:solidFill>
              <a:latin typeface="Inter"/>
              <a:ea typeface="Inter"/>
              <a:cs typeface="Inter"/>
              <a:sym typeface="Inter"/>
            </a:endParaRPr>
          </a:p>
          <a:p>
            <a:pPr indent="0" lvl="0" marL="0" rtl="0" algn="l">
              <a:spcBef>
                <a:spcPts val="0"/>
              </a:spcBef>
              <a:spcAft>
                <a:spcPts val="0"/>
              </a:spcAft>
              <a:buNone/>
            </a:pPr>
            <a:r>
              <a:t/>
            </a:r>
            <a:endParaRPr sz="1500">
              <a:latin typeface="Work Sans"/>
              <a:ea typeface="Work Sans"/>
              <a:cs typeface="Work Sans"/>
              <a:sym typeface="Work Sans"/>
            </a:endParaRPr>
          </a:p>
        </p:txBody>
      </p:sp>
      <p:sp>
        <p:nvSpPr>
          <p:cNvPr id="80" name="Google Shape;80;p15"/>
          <p:cNvSpPr txBox="1"/>
          <p:nvPr/>
        </p:nvSpPr>
        <p:spPr>
          <a:xfrm>
            <a:off x="448950" y="882075"/>
            <a:ext cx="6903600" cy="4452000"/>
          </a:xfrm>
          <a:prstGeom prst="rect">
            <a:avLst/>
          </a:prstGeom>
          <a:noFill/>
          <a:ln cap="flat" cmpd="sng" w="2857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323850" lvl="0" marL="457200" rtl="0" algn="l">
              <a:spcBef>
                <a:spcPts val="0"/>
              </a:spcBef>
              <a:spcAft>
                <a:spcPts val="0"/>
              </a:spcAft>
              <a:buClr>
                <a:schemeClr val="dk1"/>
              </a:buClr>
              <a:buSzPts val="1500"/>
              <a:buFont typeface="Work Sans"/>
              <a:buAutoNum type="arabicPeriod"/>
            </a:pPr>
            <a:r>
              <a:rPr lang="en" sz="1500">
                <a:solidFill>
                  <a:schemeClr val="dk1"/>
                </a:solidFill>
                <a:highlight>
                  <a:schemeClr val="lt1"/>
                </a:highlight>
                <a:latin typeface="Inter"/>
                <a:ea typeface="Inter"/>
                <a:cs typeface="Inter"/>
                <a:sym typeface="Inter"/>
              </a:rPr>
              <a:t>Select the piece of evidence from the above document that </a:t>
            </a:r>
            <a:r>
              <a:rPr i="1" lang="en" sz="1500">
                <a:solidFill>
                  <a:schemeClr val="dk1"/>
                </a:solidFill>
                <a:highlight>
                  <a:schemeClr val="lt1"/>
                </a:highlight>
                <a:latin typeface="Inter"/>
                <a:ea typeface="Inter"/>
                <a:cs typeface="Inter"/>
                <a:sym typeface="Inter"/>
              </a:rPr>
              <a:t>best </a:t>
            </a:r>
            <a:r>
              <a:rPr lang="en" sz="1500">
                <a:solidFill>
                  <a:schemeClr val="dk1"/>
                </a:solidFill>
                <a:highlight>
                  <a:schemeClr val="lt1"/>
                </a:highlight>
                <a:latin typeface="Inter"/>
                <a:ea typeface="Inter"/>
                <a:cs typeface="Inter"/>
                <a:sym typeface="Inter"/>
              </a:rPr>
              <a:t>supports the claim: </a:t>
            </a:r>
            <a:r>
              <a:rPr b="1" lang="en" sz="1500">
                <a:solidFill>
                  <a:schemeClr val="dk1"/>
                </a:solidFill>
                <a:highlight>
                  <a:schemeClr val="lt1"/>
                </a:highlight>
                <a:latin typeface="Inter"/>
                <a:ea typeface="Inter"/>
                <a:cs typeface="Inter"/>
                <a:sym typeface="Inter"/>
              </a:rPr>
              <a:t>The Aztecs had a sophisticated government with a clear system of justice.</a:t>
            </a:r>
            <a:endParaRPr b="1" sz="1500">
              <a:solidFill>
                <a:schemeClr val="dk1"/>
              </a:solidFill>
              <a:highlight>
                <a:schemeClr val="lt1"/>
              </a:highlight>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500">
              <a:solidFill>
                <a:schemeClr val="dk1"/>
              </a:solidFill>
              <a:highlight>
                <a:schemeClr val="lt1"/>
              </a:highlight>
              <a:latin typeface="Inter"/>
              <a:ea typeface="Inter"/>
              <a:cs typeface="Inter"/>
              <a:sym typeface="Inter"/>
            </a:endParaRPr>
          </a:p>
          <a:p>
            <a:pPr indent="-323850" lvl="0" marL="9144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a:t>
            </a:r>
            <a:r>
              <a:rPr lang="en" sz="1500">
                <a:solidFill>
                  <a:schemeClr val="dk1"/>
                </a:solidFill>
                <a:latin typeface="Inter"/>
                <a:ea typeface="Inter"/>
                <a:cs typeface="Inter"/>
                <a:sym typeface="Inter"/>
              </a:rPr>
              <a:t>but told them that, inasmuch as I was in their country, they might chastise him according to their custom...”</a:t>
            </a:r>
            <a:endParaRPr sz="1500">
              <a:solidFill>
                <a:schemeClr val="dk1"/>
              </a:solidFill>
              <a:highlight>
                <a:schemeClr val="lt1"/>
              </a:highlight>
              <a:latin typeface="Inter"/>
              <a:ea typeface="Inter"/>
              <a:cs typeface="Inter"/>
              <a:sym typeface="Inter"/>
            </a:endParaRPr>
          </a:p>
          <a:p>
            <a:pPr indent="0" lvl="0" marL="1371600" rtl="0" algn="l">
              <a:spcBef>
                <a:spcPts val="0"/>
              </a:spcBef>
              <a:spcAft>
                <a:spcPts val="0"/>
              </a:spcAft>
              <a:buClr>
                <a:schemeClr val="dk1"/>
              </a:buClr>
              <a:buSzPts val="1100"/>
              <a:buFont typeface="Arial"/>
              <a:buNone/>
            </a:pPr>
            <a:r>
              <a:t/>
            </a:r>
            <a:endParaRPr sz="1500">
              <a:solidFill>
                <a:schemeClr val="dk1"/>
              </a:solidFill>
              <a:highlight>
                <a:schemeClr val="lt1"/>
              </a:highlight>
              <a:latin typeface="Inter"/>
              <a:ea typeface="Inter"/>
              <a:cs typeface="Inter"/>
              <a:sym typeface="Inter"/>
            </a:endParaRPr>
          </a:p>
          <a:p>
            <a:pPr indent="-323850" lvl="0" marL="9144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a:t>
            </a:r>
            <a:r>
              <a:rPr lang="en" sz="1500">
                <a:solidFill>
                  <a:schemeClr val="dk1"/>
                </a:solidFill>
                <a:latin typeface="Inter"/>
                <a:ea typeface="Inter"/>
                <a:cs typeface="Inter"/>
                <a:sym typeface="Inter"/>
              </a:rPr>
              <a:t>And all having seen him, they beat him on the head with sticks until they killed him.”</a:t>
            </a:r>
            <a:endParaRPr sz="1500">
              <a:solidFill>
                <a:schemeClr val="dk1"/>
              </a:solidFill>
              <a:highlight>
                <a:schemeClr val="lt1"/>
              </a:highlight>
              <a:latin typeface="Inter"/>
              <a:ea typeface="Inter"/>
              <a:cs typeface="Inter"/>
              <a:sym typeface="Inter"/>
            </a:endParaRPr>
          </a:p>
          <a:p>
            <a:pPr indent="0" lvl="0" marL="1371600" rtl="0" algn="l">
              <a:spcBef>
                <a:spcPts val="0"/>
              </a:spcBef>
              <a:spcAft>
                <a:spcPts val="0"/>
              </a:spcAft>
              <a:buClr>
                <a:schemeClr val="dk1"/>
              </a:buClr>
              <a:buSzPts val="1100"/>
              <a:buFont typeface="Arial"/>
              <a:buNone/>
            </a:pPr>
            <a:r>
              <a:t/>
            </a:r>
            <a:endParaRPr sz="1500">
              <a:solidFill>
                <a:schemeClr val="dk1"/>
              </a:solidFill>
              <a:highlight>
                <a:schemeClr val="lt1"/>
              </a:highlight>
              <a:latin typeface="Inter"/>
              <a:ea typeface="Inter"/>
              <a:cs typeface="Inter"/>
              <a:sym typeface="Inter"/>
            </a:endParaRPr>
          </a:p>
          <a:p>
            <a:pPr indent="-323850" lvl="0" marL="9144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a:t>
            </a:r>
            <a:r>
              <a:rPr lang="en" sz="1500">
                <a:solidFill>
                  <a:schemeClr val="dk1"/>
                </a:solidFill>
                <a:latin typeface="Inter"/>
                <a:ea typeface="Inter"/>
                <a:cs typeface="Inter"/>
                <a:sym typeface="Inter"/>
              </a:rPr>
              <a:t>one of the natives of this province stole some gold from a Spaniard…”</a:t>
            </a:r>
            <a:endParaRPr sz="1500">
              <a:solidFill>
                <a:schemeClr val="dk1"/>
              </a:solidFill>
              <a:highlight>
                <a:schemeClr val="lt1"/>
              </a:highlight>
              <a:latin typeface="Inter"/>
              <a:ea typeface="Inter"/>
              <a:cs typeface="Inter"/>
              <a:sym typeface="Inter"/>
            </a:endParaRPr>
          </a:p>
          <a:p>
            <a:pPr indent="0" lvl="0" marL="1371600" rtl="0" algn="l">
              <a:spcBef>
                <a:spcPts val="0"/>
              </a:spcBef>
              <a:spcAft>
                <a:spcPts val="0"/>
              </a:spcAft>
              <a:buClr>
                <a:schemeClr val="dk1"/>
              </a:buClr>
              <a:buSzPts val="1100"/>
              <a:buFont typeface="Arial"/>
              <a:buNone/>
            </a:pPr>
            <a:r>
              <a:t/>
            </a:r>
            <a:endParaRPr sz="1500">
              <a:solidFill>
                <a:schemeClr val="dk1"/>
              </a:solidFill>
              <a:highlight>
                <a:schemeClr val="lt1"/>
              </a:highlight>
              <a:latin typeface="Inter"/>
              <a:ea typeface="Inter"/>
              <a:cs typeface="Inter"/>
              <a:sym typeface="Inter"/>
            </a:endParaRPr>
          </a:p>
          <a:p>
            <a:pPr indent="-323850" lvl="0" marL="9144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a:t>
            </a:r>
            <a:r>
              <a:rPr lang="en" sz="1500">
                <a:solidFill>
                  <a:schemeClr val="dk1"/>
                </a:solidFill>
                <a:latin typeface="Inter"/>
                <a:ea typeface="Inter"/>
                <a:cs typeface="Inter"/>
                <a:sym typeface="Inter"/>
              </a:rPr>
              <a:t>We have seen many others in the prisons, who, it is said, were confined there for thefts, and other offences they had committed.”</a:t>
            </a:r>
            <a:endParaRPr sz="1500">
              <a:highlight>
                <a:srgbClr val="FFFFFF"/>
              </a:highlight>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4" name="Shape 84"/>
        <p:cNvGrpSpPr/>
        <p:nvPr/>
      </p:nvGrpSpPr>
      <p:grpSpPr>
        <a:xfrm>
          <a:off x="0" y="0"/>
          <a:ext cx="0" cy="0"/>
          <a:chOff x="0" y="0"/>
          <a:chExt cx="0" cy="0"/>
        </a:xfrm>
      </p:grpSpPr>
      <p:sp>
        <p:nvSpPr>
          <p:cNvPr id="85" name="Google Shape;85;p16"/>
          <p:cNvSpPr txBox="1"/>
          <p:nvPr/>
        </p:nvSpPr>
        <p:spPr>
          <a:xfrm>
            <a:off x="478825" y="5326025"/>
            <a:ext cx="6894900" cy="3579600"/>
          </a:xfrm>
          <a:prstGeom prst="rect">
            <a:avLst/>
          </a:prstGeom>
          <a:noFill/>
          <a:ln cap="flat" cmpd="sng" w="28575">
            <a:solidFill>
              <a:srgbClr val="B7B7B7"/>
            </a:solidFill>
            <a:prstDash val="solid"/>
            <a:round/>
            <a:headEnd len="sm" w="sm" type="none"/>
            <a:tailEnd len="sm" w="sm" type="none"/>
          </a:ln>
        </p:spPr>
        <p:txBody>
          <a:bodyPr anchorCtr="0" anchor="t" bIns="116050" lIns="116050" spcFirstLastPara="1" rIns="116050" wrap="square" tIns="116050">
            <a:noAutofit/>
          </a:bodyPr>
          <a:lstStyle/>
          <a:p>
            <a:pPr indent="0" lvl="0" marL="0" rtl="0" algn="l">
              <a:spcBef>
                <a:spcPts val="0"/>
              </a:spcBef>
              <a:spcAft>
                <a:spcPts val="0"/>
              </a:spcAft>
              <a:buClr>
                <a:schemeClr val="dk1"/>
              </a:buClr>
              <a:buSzPts val="1200"/>
              <a:buFont typeface="Arial"/>
              <a:buNone/>
            </a:pPr>
            <a:r>
              <a:rPr lang="en" sz="1500">
                <a:solidFill>
                  <a:schemeClr val="dk1"/>
                </a:solidFill>
                <a:latin typeface="Inter"/>
                <a:ea typeface="Inter"/>
                <a:cs typeface="Inter"/>
                <a:sym typeface="Inter"/>
              </a:rPr>
              <a:t>  2.   </a:t>
            </a:r>
            <a:r>
              <a:rPr lang="en" sz="1500">
                <a:solidFill>
                  <a:schemeClr val="dk1"/>
                </a:solidFill>
                <a:latin typeface="Inter"/>
                <a:ea typeface="Inter"/>
                <a:cs typeface="Inter"/>
                <a:sym typeface="Inter"/>
              </a:rPr>
              <a:t>Justify your choice in the space below.</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5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500">
                <a:solidFill>
                  <a:schemeClr val="accent1"/>
                </a:solidFill>
                <a:latin typeface="Inter"/>
                <a:ea typeface="Inter"/>
                <a:cs typeface="Inter"/>
                <a:sym typeface="Inter"/>
              </a:rPr>
              <a:t>Choice D, worth 3 points, is the best piece of evidence to support the claim that the Aztecs had a sophisticated government and system of justice. It reveals that the Aztecs had prisons, and imprisoned people for theft, which would ensure order and peace between neighbors within the society. Choice A also supports the claim, since Cortes notes that they have a “custom” for punishment, but it isn’t quite as detailed as Choice D. Choice B is only worth 1 point, because it implies that there was a system of justice, but not a sophisticated government. Lastly, Choice C is worth 0 points because it provides no clues to prove that the claim is true.</a:t>
            </a:r>
            <a:endParaRPr sz="15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5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5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500">
              <a:solidFill>
                <a:schemeClr val="accent1"/>
              </a:solidFill>
              <a:latin typeface="Inter"/>
              <a:ea typeface="Inter"/>
              <a:cs typeface="Inter"/>
              <a:sym typeface="Inter"/>
            </a:endParaRPr>
          </a:p>
        </p:txBody>
      </p:sp>
      <p:sp>
        <p:nvSpPr>
          <p:cNvPr id="86" name="Google Shape;86;p1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200"/>
              <a:buFont typeface="Arial"/>
              <a:buNone/>
            </a:pPr>
            <a:r>
              <a:rPr lang="en" sz="1900">
                <a:latin typeface="Halant"/>
                <a:ea typeface="Halant"/>
                <a:cs typeface="Halant"/>
                <a:sym typeface="Halant"/>
              </a:rPr>
              <a:t>Teacher Key for Formative Assessment: Evaluating Evidence</a:t>
            </a:r>
            <a:endParaRPr sz="1900">
              <a:latin typeface="Halant"/>
              <a:ea typeface="Halant"/>
              <a:cs typeface="Halant"/>
              <a:sym typeface="Halant"/>
            </a:endParaRPr>
          </a:p>
        </p:txBody>
      </p:sp>
      <p:pic>
        <p:nvPicPr>
          <p:cNvPr id="87" name="Google Shape;87;p1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88" name="Google Shape;88;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9" name="Google Shape;89;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90" name="Google Shape;90;p16"/>
          <p:cNvSpPr txBox="1"/>
          <p:nvPr/>
        </p:nvSpPr>
        <p:spPr>
          <a:xfrm>
            <a:off x="448950" y="734300"/>
            <a:ext cx="6903600" cy="4174200"/>
          </a:xfrm>
          <a:prstGeom prst="rect">
            <a:avLst/>
          </a:prstGeom>
          <a:noFill/>
          <a:ln cap="flat" cmpd="sng" w="28575">
            <a:solidFill>
              <a:srgbClr val="B7B7B7"/>
            </a:solidFill>
            <a:prstDash val="solid"/>
            <a:round/>
            <a:headEnd len="sm" w="sm" type="none"/>
            <a:tailEnd len="sm" w="sm" type="none"/>
          </a:ln>
        </p:spPr>
        <p:txBody>
          <a:bodyPr anchorCtr="0" anchor="t" bIns="91425" lIns="91425" spcFirstLastPara="1" rIns="91425" wrap="square" tIns="91425">
            <a:noAutofit/>
          </a:bodyPr>
          <a:lstStyle/>
          <a:p>
            <a:pPr indent="-323850" lvl="0" marL="457200" rtl="0" algn="l">
              <a:spcBef>
                <a:spcPts val="0"/>
              </a:spcBef>
              <a:spcAft>
                <a:spcPts val="0"/>
              </a:spcAft>
              <a:buClr>
                <a:schemeClr val="dk1"/>
              </a:buClr>
              <a:buSzPts val="1500"/>
              <a:buFont typeface="Inter"/>
              <a:buAutoNum type="arabicPeriod"/>
            </a:pPr>
            <a:r>
              <a:rPr lang="en" sz="1500">
                <a:solidFill>
                  <a:schemeClr val="dk1"/>
                </a:solidFill>
                <a:highlight>
                  <a:schemeClr val="lt1"/>
                </a:highlight>
                <a:latin typeface="Inter"/>
                <a:ea typeface="Inter"/>
                <a:cs typeface="Inter"/>
                <a:sym typeface="Inter"/>
              </a:rPr>
              <a:t>Select the piece of evidence from the above document that </a:t>
            </a:r>
            <a:r>
              <a:rPr i="1" lang="en" sz="1500">
                <a:solidFill>
                  <a:schemeClr val="dk1"/>
                </a:solidFill>
                <a:highlight>
                  <a:schemeClr val="lt1"/>
                </a:highlight>
                <a:latin typeface="Inter"/>
                <a:ea typeface="Inter"/>
                <a:cs typeface="Inter"/>
                <a:sym typeface="Inter"/>
              </a:rPr>
              <a:t>best </a:t>
            </a:r>
            <a:r>
              <a:rPr lang="en" sz="1500">
                <a:solidFill>
                  <a:schemeClr val="dk1"/>
                </a:solidFill>
                <a:highlight>
                  <a:schemeClr val="lt1"/>
                </a:highlight>
                <a:latin typeface="Inter"/>
                <a:ea typeface="Inter"/>
                <a:cs typeface="Inter"/>
                <a:sym typeface="Inter"/>
              </a:rPr>
              <a:t>supports the claim: </a:t>
            </a:r>
            <a:r>
              <a:rPr b="1" lang="en" sz="1500">
                <a:solidFill>
                  <a:schemeClr val="dk1"/>
                </a:solidFill>
                <a:highlight>
                  <a:schemeClr val="lt1"/>
                </a:highlight>
                <a:latin typeface="Inter"/>
                <a:ea typeface="Inter"/>
                <a:cs typeface="Inter"/>
                <a:sym typeface="Inter"/>
              </a:rPr>
              <a:t>The Aztecs had a sophisticated government with a clear system of justice.</a:t>
            </a:r>
            <a:endParaRPr b="1" sz="15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23850" lvl="0" marL="9144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a:t>
            </a:r>
            <a:r>
              <a:rPr lang="en" sz="1500">
                <a:solidFill>
                  <a:schemeClr val="dk1"/>
                </a:solidFill>
                <a:latin typeface="Inter"/>
                <a:ea typeface="Inter"/>
                <a:cs typeface="Inter"/>
                <a:sym typeface="Inter"/>
              </a:rPr>
              <a:t>but told them that, inasmuch as I was in their country, they might chastise him according to their custom...” </a:t>
            </a:r>
            <a:r>
              <a:rPr b="1" lang="en" sz="1500">
                <a:solidFill>
                  <a:schemeClr val="lt1"/>
                </a:solidFill>
                <a:highlight>
                  <a:schemeClr val="accent1"/>
                </a:highlight>
                <a:latin typeface="Inter"/>
                <a:ea typeface="Inter"/>
                <a:cs typeface="Inter"/>
                <a:sym typeface="Inter"/>
              </a:rPr>
              <a:t>(2 points)</a:t>
            </a:r>
            <a:endParaRPr b="1" sz="1500">
              <a:solidFill>
                <a:schemeClr val="lt1"/>
              </a:solidFill>
              <a:highlight>
                <a:schemeClr val="accent1"/>
              </a:highlight>
              <a:latin typeface="Inter"/>
              <a:ea typeface="Inter"/>
              <a:cs typeface="Inter"/>
              <a:sym typeface="Inter"/>
            </a:endParaRPr>
          </a:p>
          <a:p>
            <a:pPr indent="0" lvl="0" marL="13716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23850" lvl="0" marL="9144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a:t>
            </a:r>
            <a:r>
              <a:rPr lang="en" sz="1500">
                <a:solidFill>
                  <a:schemeClr val="dk1"/>
                </a:solidFill>
                <a:latin typeface="Inter"/>
                <a:ea typeface="Inter"/>
                <a:cs typeface="Inter"/>
                <a:sym typeface="Inter"/>
              </a:rPr>
              <a:t>And all having seen him, they beat him on the head with sticks until they killed him.” </a:t>
            </a:r>
            <a:r>
              <a:rPr b="1" lang="en" sz="1500">
                <a:solidFill>
                  <a:schemeClr val="lt1"/>
                </a:solidFill>
                <a:highlight>
                  <a:schemeClr val="accent1"/>
                </a:highlight>
                <a:latin typeface="Inter"/>
                <a:ea typeface="Inter"/>
                <a:cs typeface="Inter"/>
                <a:sym typeface="Inter"/>
              </a:rPr>
              <a:t>(1 points)</a:t>
            </a:r>
            <a:endParaRPr b="1" sz="1500">
              <a:solidFill>
                <a:schemeClr val="lt1"/>
              </a:solidFill>
              <a:highlight>
                <a:schemeClr val="accent1"/>
              </a:highlight>
              <a:latin typeface="Inter"/>
              <a:ea typeface="Inter"/>
              <a:cs typeface="Inter"/>
              <a:sym typeface="Inter"/>
            </a:endParaRPr>
          </a:p>
          <a:p>
            <a:pPr indent="0" lvl="0" marL="13716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23850" lvl="0" marL="9144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a:t>
            </a:r>
            <a:r>
              <a:rPr lang="en" sz="1500">
                <a:solidFill>
                  <a:schemeClr val="dk1"/>
                </a:solidFill>
                <a:latin typeface="Inter"/>
                <a:ea typeface="Inter"/>
                <a:cs typeface="Inter"/>
                <a:sym typeface="Inter"/>
              </a:rPr>
              <a:t>one of the natives of this province stole some gold from a Spaniard…” </a:t>
            </a:r>
            <a:endParaRPr sz="1500">
              <a:solidFill>
                <a:schemeClr val="dk1"/>
              </a:solidFill>
              <a:latin typeface="Inter"/>
              <a:ea typeface="Inter"/>
              <a:cs typeface="Inter"/>
              <a:sym typeface="Inter"/>
            </a:endParaRPr>
          </a:p>
          <a:p>
            <a:pPr indent="457200" lvl="0" marL="457200" rtl="0" algn="l">
              <a:spcBef>
                <a:spcPts val="0"/>
              </a:spcBef>
              <a:spcAft>
                <a:spcPts val="0"/>
              </a:spcAft>
              <a:buNone/>
            </a:pPr>
            <a:r>
              <a:rPr b="1" lang="en" sz="1500">
                <a:solidFill>
                  <a:schemeClr val="lt1"/>
                </a:solidFill>
                <a:highlight>
                  <a:schemeClr val="accent1"/>
                </a:highlight>
                <a:latin typeface="Inter"/>
                <a:ea typeface="Inter"/>
                <a:cs typeface="Inter"/>
                <a:sym typeface="Inter"/>
              </a:rPr>
              <a:t>(0 points)</a:t>
            </a:r>
            <a:endParaRPr b="1" sz="1500">
              <a:solidFill>
                <a:schemeClr val="lt1"/>
              </a:solidFill>
              <a:highlight>
                <a:schemeClr val="accent1"/>
              </a:highlight>
              <a:latin typeface="Inter"/>
              <a:ea typeface="Inter"/>
              <a:cs typeface="Inter"/>
              <a:sym typeface="Inter"/>
            </a:endParaRPr>
          </a:p>
          <a:p>
            <a:pPr indent="-323850" lvl="0" marL="9144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a:t>
            </a:r>
            <a:r>
              <a:rPr lang="en" sz="1500">
                <a:solidFill>
                  <a:schemeClr val="dk1"/>
                </a:solidFill>
                <a:latin typeface="Inter"/>
                <a:ea typeface="Inter"/>
                <a:cs typeface="Inter"/>
                <a:sym typeface="Inter"/>
              </a:rPr>
              <a:t>We have seen many others in the prisons, who, it is said, were confined there for thefts, and other offences they had committed.” </a:t>
            </a:r>
            <a:r>
              <a:rPr b="1" lang="en" sz="1500">
                <a:solidFill>
                  <a:schemeClr val="lt1"/>
                </a:solidFill>
                <a:highlight>
                  <a:schemeClr val="accent1"/>
                </a:highlight>
                <a:latin typeface="Inter"/>
                <a:ea typeface="Inter"/>
                <a:cs typeface="Inter"/>
                <a:sym typeface="Inter"/>
              </a:rPr>
              <a:t>(3 points)</a:t>
            </a:r>
            <a:endParaRPr b="1" sz="1500">
              <a:solidFill>
                <a:schemeClr val="lt1"/>
              </a:solidFill>
              <a:highlight>
                <a:schemeClr val="accent1"/>
              </a:highlight>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4" name="Shape 94"/>
        <p:cNvGrpSpPr/>
        <p:nvPr/>
      </p:nvGrpSpPr>
      <p:grpSpPr>
        <a:xfrm>
          <a:off x="0" y="0"/>
          <a:ext cx="0" cy="0"/>
          <a:chOff x="0" y="0"/>
          <a:chExt cx="0" cy="0"/>
        </a:xfrm>
      </p:grpSpPr>
      <p:sp>
        <p:nvSpPr>
          <p:cNvPr id="95" name="Google Shape;95;p17"/>
          <p:cNvSpPr txBox="1"/>
          <p:nvPr/>
        </p:nvSpPr>
        <p:spPr>
          <a:xfrm>
            <a:off x="1690969" y="902052"/>
            <a:ext cx="4421400" cy="426900"/>
          </a:xfrm>
          <a:prstGeom prst="rect">
            <a:avLst/>
          </a:prstGeom>
          <a:noFill/>
          <a:ln>
            <a:noFill/>
          </a:ln>
        </p:spPr>
        <p:txBody>
          <a:bodyPr anchorCtr="0" anchor="t" bIns="96675" lIns="96675" spcFirstLastPara="1" rIns="96675" wrap="square" tIns="96675">
            <a:noAutofit/>
          </a:bodyPr>
          <a:lstStyle/>
          <a:p>
            <a:pPr indent="-361950" lvl="0" marL="482600" rtl="0" algn="ctr">
              <a:spcBef>
                <a:spcPts val="0"/>
              </a:spcBef>
              <a:spcAft>
                <a:spcPts val="0"/>
              </a:spcAft>
              <a:buClr>
                <a:schemeClr val="dk1"/>
              </a:buClr>
              <a:buSzPts val="1900"/>
              <a:buFont typeface="Plus Jakarta Sans"/>
              <a:buAutoNum type="arabicPeriod"/>
            </a:pPr>
            <a:r>
              <a:rPr b="1" lang="en" sz="1900">
                <a:solidFill>
                  <a:schemeClr val="dk1"/>
                </a:solidFill>
                <a:latin typeface="Plus Jakarta Sans"/>
                <a:ea typeface="Plus Jakarta Sans"/>
                <a:cs typeface="Plus Jakarta Sans"/>
                <a:sym typeface="Plus Jakarta Sans"/>
              </a:rPr>
              <a:t>Weighted Multiple Choice </a:t>
            </a:r>
            <a:endParaRPr b="1" sz="1900">
              <a:solidFill>
                <a:schemeClr val="dk1"/>
              </a:solidFill>
              <a:latin typeface="Plus Jakarta Sans"/>
              <a:ea typeface="Plus Jakarta Sans"/>
              <a:cs typeface="Plus Jakarta Sans"/>
              <a:sym typeface="Plus Jakarta Sans"/>
            </a:endParaRPr>
          </a:p>
        </p:txBody>
      </p:sp>
      <p:graphicFrame>
        <p:nvGraphicFramePr>
          <p:cNvPr id="96" name="Google Shape;96;p17"/>
          <p:cNvGraphicFramePr/>
          <p:nvPr/>
        </p:nvGraphicFramePr>
        <p:xfrm>
          <a:off x="969478" y="1521929"/>
          <a:ext cx="3000000" cy="3000000"/>
        </p:xfrm>
        <a:graphic>
          <a:graphicData uri="http://schemas.openxmlformats.org/drawingml/2006/table">
            <a:tbl>
              <a:tblPr>
                <a:noFill/>
                <a:tableStyleId>{E9937173-EB7E-42AE-9C86-376A29B7F825}</a:tableStyleId>
              </a:tblPr>
              <a:tblGrid>
                <a:gridCol w="1466100"/>
                <a:gridCol w="1466100"/>
                <a:gridCol w="1466100"/>
                <a:gridCol w="1466100"/>
              </a:tblGrid>
              <a:tr h="503450">
                <a:tc>
                  <a:txBody>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3</a:t>
                      </a:r>
                      <a:r>
                        <a:rPr lang="en" sz="1300">
                          <a:solidFill>
                            <a:schemeClr val="dk1"/>
                          </a:solidFill>
                          <a:latin typeface="Inter"/>
                          <a:ea typeface="Inter"/>
                          <a:cs typeface="Inter"/>
                          <a:sym typeface="Inter"/>
                        </a:rPr>
                        <a:t> points (Choice D)</a:t>
                      </a:r>
                      <a:endParaRPr b="1"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2 points (Choice A)</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1 point </a:t>
                      </a:r>
                      <a:endParaRPr sz="1300">
                        <a:latin typeface="Inter"/>
                        <a:ea typeface="Inter"/>
                        <a:cs typeface="Inter"/>
                        <a:sym typeface="Inter"/>
                      </a:endParaRPr>
                    </a:p>
                    <a:p>
                      <a:pPr indent="0" lvl="0" marL="0" rtl="0" algn="l">
                        <a:spcBef>
                          <a:spcPts val="0"/>
                        </a:spcBef>
                        <a:spcAft>
                          <a:spcPts val="0"/>
                        </a:spcAft>
                        <a:buNone/>
                      </a:pPr>
                      <a:r>
                        <a:rPr lang="en" sz="1300">
                          <a:latin typeface="Inter"/>
                          <a:ea typeface="Inter"/>
                          <a:cs typeface="Inter"/>
                          <a:sym typeface="Inter"/>
                        </a:rPr>
                        <a:t>(Choice B)</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0 points (Choice C)</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13825">
                <a:tc gridSpan="4">
                  <a:txBody>
                    <a:bodyPr/>
                    <a:lstStyle/>
                    <a:p>
                      <a:pPr indent="0" lvl="0" marL="0" rtl="0" algn="r">
                        <a:spcBef>
                          <a:spcPts val="0"/>
                        </a:spcBef>
                        <a:spcAft>
                          <a:spcPts val="0"/>
                        </a:spcAft>
                        <a:buNone/>
                      </a:pPr>
                      <a:r>
                        <a:rPr b="1" lang="en" sz="1500">
                          <a:latin typeface="Inter"/>
                          <a:ea typeface="Inter"/>
                          <a:cs typeface="Inter"/>
                          <a:sym typeface="Inter"/>
                        </a:rPr>
                        <a:t>Subtotal:    _______/ 3</a:t>
                      </a:r>
                      <a:endParaRPr b="1"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hMerge="1"/>
                <a:tc hMerge="1"/>
                <a:tc hMerge="1"/>
              </a:tr>
            </a:tbl>
          </a:graphicData>
        </a:graphic>
      </p:graphicFrame>
      <p:sp>
        <p:nvSpPr>
          <p:cNvPr id="97" name="Google Shape;97;p17"/>
          <p:cNvSpPr txBox="1"/>
          <p:nvPr/>
        </p:nvSpPr>
        <p:spPr>
          <a:xfrm>
            <a:off x="1250456" y="3793338"/>
            <a:ext cx="5302500" cy="4269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b="1" lang="en" sz="1900">
                <a:solidFill>
                  <a:schemeClr val="dk1"/>
                </a:solidFill>
                <a:latin typeface="Plus Jakarta Sans"/>
                <a:ea typeface="Plus Jakarta Sans"/>
                <a:cs typeface="Plus Jakarta Sans"/>
                <a:sym typeface="Plus Jakarta Sans"/>
              </a:rPr>
              <a:t>2.    Short Answer: Justify Your Answer</a:t>
            </a:r>
            <a:endParaRPr b="1" sz="1900">
              <a:solidFill>
                <a:schemeClr val="dk1"/>
              </a:solidFill>
              <a:latin typeface="Plus Jakarta Sans"/>
              <a:ea typeface="Plus Jakarta Sans"/>
              <a:cs typeface="Plus Jakarta Sans"/>
              <a:sym typeface="Plus Jakarta Sans"/>
            </a:endParaRPr>
          </a:p>
        </p:txBody>
      </p:sp>
      <p:graphicFrame>
        <p:nvGraphicFramePr>
          <p:cNvPr id="98" name="Google Shape;98;p17"/>
          <p:cNvGraphicFramePr/>
          <p:nvPr/>
        </p:nvGraphicFramePr>
        <p:xfrm>
          <a:off x="559991" y="4363060"/>
          <a:ext cx="3000000" cy="3000000"/>
        </p:xfrm>
        <a:graphic>
          <a:graphicData uri="http://schemas.openxmlformats.org/drawingml/2006/table">
            <a:tbl>
              <a:tblPr>
                <a:noFill/>
                <a:tableStyleId>{E9937173-EB7E-42AE-9C86-376A29B7F825}</a:tableStyleId>
              </a:tblPr>
              <a:tblGrid>
                <a:gridCol w="1670825"/>
                <a:gridCol w="1670825"/>
                <a:gridCol w="1670825"/>
                <a:gridCol w="1670825"/>
              </a:tblGrid>
              <a:tr h="511550">
                <a:tc>
                  <a:txBody>
                    <a:bodyPr/>
                    <a:lstStyle/>
                    <a:p>
                      <a:pPr indent="0" lvl="0" marL="0" rtl="0" algn="l">
                        <a:spcBef>
                          <a:spcPts val="0"/>
                        </a:spcBef>
                        <a:spcAft>
                          <a:spcPts val="0"/>
                        </a:spcAft>
                        <a:buNone/>
                      </a:pPr>
                      <a:r>
                        <a:rPr lang="en" sz="1500">
                          <a:latin typeface="Inter"/>
                          <a:ea typeface="Inter"/>
                          <a:cs typeface="Inter"/>
                          <a:sym typeface="Inter"/>
                        </a:rPr>
                        <a:t>3 points</a:t>
                      </a:r>
                      <a:endParaRPr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500">
                          <a:latin typeface="Inter"/>
                          <a:ea typeface="Inter"/>
                          <a:cs typeface="Inter"/>
                          <a:sym typeface="Inter"/>
                        </a:rPr>
                        <a:t>2 points</a:t>
                      </a:r>
                      <a:endParaRPr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500">
                          <a:latin typeface="Inter"/>
                          <a:ea typeface="Inter"/>
                          <a:cs typeface="Inter"/>
                          <a:sym typeface="Inter"/>
                        </a:rPr>
                        <a:t>1 point</a:t>
                      </a:r>
                      <a:endParaRPr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500">
                          <a:latin typeface="Inter"/>
                          <a:ea typeface="Inter"/>
                          <a:cs typeface="Inter"/>
                          <a:sym typeface="Inter"/>
                        </a:rPr>
                        <a:t>0 points</a:t>
                      </a:r>
                      <a:endParaRPr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11550">
                <a:tc>
                  <a:txBody>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Student thoroughly justifies their choice of the </a:t>
                      </a:r>
                      <a:r>
                        <a:rPr i="1" lang="en" sz="1300">
                          <a:solidFill>
                            <a:schemeClr val="dk1"/>
                          </a:solidFill>
                          <a:latin typeface="Inter"/>
                          <a:ea typeface="Inter"/>
                          <a:cs typeface="Inter"/>
                          <a:sym typeface="Inter"/>
                        </a:rPr>
                        <a:t>best</a:t>
                      </a:r>
                      <a:r>
                        <a:rPr lang="en" sz="1300">
                          <a:solidFill>
                            <a:schemeClr val="dk1"/>
                          </a:solidFill>
                          <a:latin typeface="Inter"/>
                          <a:ea typeface="Inter"/>
                          <a:cs typeface="Inter"/>
                          <a:sym typeface="Inter"/>
                        </a:rPr>
                        <a:t> piece of evidence—which is worth three points as shown on the teacher key—that supports the claim.</a:t>
                      </a:r>
                      <a:endParaRPr>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Student thoroughly justifies their choice of either the 1 or 2 point option from the WMC question. </a:t>
                      </a:r>
                      <a:endParaRPr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OR</a:t>
                      </a:r>
                      <a:endParaRPr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Student’s justification of the 3 point option needs deeper analysis.</a:t>
                      </a:r>
                      <a:endParaRPr>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Student’s justification of their choice (either the 1 or 2 point option) lacks deep analysis.</a:t>
                      </a:r>
                      <a:endParaRPr>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Student either makes no attempt to justify their choice OR try to justify the 0 point option.</a:t>
                      </a:r>
                      <a:endParaRPr>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11550">
                <a:tc gridSpan="4">
                  <a:txBody>
                    <a:bodyPr/>
                    <a:lstStyle/>
                    <a:p>
                      <a:pPr indent="0" lvl="0" marL="0" rtl="0" algn="r">
                        <a:spcBef>
                          <a:spcPts val="0"/>
                        </a:spcBef>
                        <a:spcAft>
                          <a:spcPts val="0"/>
                        </a:spcAft>
                        <a:buNone/>
                      </a:pPr>
                      <a:r>
                        <a:rPr b="1" lang="en" sz="1500">
                          <a:latin typeface="Inter"/>
                          <a:ea typeface="Inter"/>
                          <a:cs typeface="Inter"/>
                          <a:sym typeface="Inter"/>
                        </a:rPr>
                        <a:t>Subtotal:    _______/ 3</a:t>
                      </a:r>
                      <a:endParaRPr b="1"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hMerge="1"/>
                <a:tc hMerge="1"/>
                <a:tc hMerge="1"/>
              </a:tr>
            </a:tbl>
          </a:graphicData>
        </a:graphic>
      </p:graphicFrame>
      <p:sp>
        <p:nvSpPr>
          <p:cNvPr id="99" name="Google Shape;99;p17"/>
          <p:cNvSpPr txBox="1"/>
          <p:nvPr/>
        </p:nvSpPr>
        <p:spPr>
          <a:xfrm>
            <a:off x="2345841" y="8404786"/>
            <a:ext cx="3111600" cy="563700"/>
          </a:xfrm>
          <a:prstGeom prst="rect">
            <a:avLst/>
          </a:prstGeom>
          <a:noFill/>
          <a:ln cap="flat" cmpd="sng" w="28575">
            <a:solidFill>
              <a:schemeClr val="accent1"/>
            </a:solidFill>
            <a:prstDash val="solid"/>
            <a:round/>
            <a:headEnd len="sm" w="sm" type="none"/>
            <a:tailEnd len="sm" w="sm" type="none"/>
          </a:ln>
        </p:spPr>
        <p:txBody>
          <a:bodyPr anchorCtr="0" anchor="ctr" bIns="96675" lIns="96675" spcFirstLastPara="1" rIns="96675" wrap="square" tIns="96675">
            <a:noAutofit/>
          </a:bodyPr>
          <a:lstStyle/>
          <a:p>
            <a:pPr indent="0" lvl="0" marL="0" rtl="0" algn="ctr">
              <a:spcBef>
                <a:spcPts val="0"/>
              </a:spcBef>
              <a:spcAft>
                <a:spcPts val="0"/>
              </a:spcAft>
              <a:buNone/>
            </a:pPr>
            <a:r>
              <a:rPr b="1" lang="en" sz="1900">
                <a:solidFill>
                  <a:schemeClr val="dk1"/>
                </a:solidFill>
                <a:highlight>
                  <a:schemeClr val="lt1"/>
                </a:highlight>
                <a:latin typeface="Inter"/>
                <a:ea typeface="Inter"/>
                <a:cs typeface="Inter"/>
                <a:sym typeface="Inter"/>
              </a:rPr>
              <a:t>Total: ______/6</a:t>
            </a:r>
            <a:endParaRPr b="1" sz="1900">
              <a:solidFill>
                <a:schemeClr val="dk1"/>
              </a:solidFill>
              <a:highlight>
                <a:schemeClr val="lt1"/>
              </a:highlight>
              <a:latin typeface="Inter"/>
              <a:ea typeface="Inter"/>
              <a:cs typeface="Inter"/>
              <a:sym typeface="Inter"/>
            </a:endParaRPr>
          </a:p>
        </p:txBody>
      </p:sp>
      <p:sp>
        <p:nvSpPr>
          <p:cNvPr id="100" name="Google Shape;100;p1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200"/>
              <a:buFont typeface="Arial"/>
              <a:buNone/>
            </a:pPr>
            <a:r>
              <a:rPr lang="en" sz="1900">
                <a:latin typeface="Halant"/>
                <a:ea typeface="Halant"/>
                <a:cs typeface="Halant"/>
                <a:sym typeface="Halant"/>
              </a:rPr>
              <a:t>Rubric</a:t>
            </a:r>
            <a:r>
              <a:rPr lang="en" sz="1900">
                <a:latin typeface="Halant"/>
                <a:ea typeface="Halant"/>
                <a:cs typeface="Halant"/>
                <a:sym typeface="Halant"/>
              </a:rPr>
              <a:t> for Formative Assessment: Evaluating Evidence</a:t>
            </a:r>
            <a:endParaRPr sz="1900">
              <a:latin typeface="Halant"/>
              <a:ea typeface="Halant"/>
              <a:cs typeface="Halant"/>
              <a:sym typeface="Halant"/>
            </a:endParaRPr>
          </a:p>
        </p:txBody>
      </p:sp>
      <p:pic>
        <p:nvPicPr>
          <p:cNvPr id="101" name="Google Shape;101;p1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2" name="Google Shape;102;p1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3" name="Google Shape;103;p1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